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03" r:id="rId3"/>
    <p:sldId id="365" r:id="rId4"/>
    <p:sldId id="317" r:id="rId5"/>
    <p:sldId id="319" r:id="rId6"/>
    <p:sldId id="329" r:id="rId7"/>
    <p:sldId id="330" r:id="rId8"/>
    <p:sldId id="336" r:id="rId9"/>
    <p:sldId id="364" r:id="rId10"/>
    <p:sldId id="360" r:id="rId11"/>
    <p:sldId id="361" r:id="rId12"/>
    <p:sldId id="363" r:id="rId13"/>
    <p:sldId id="28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5E02"/>
    <a:srgbClr val="00EDED"/>
    <a:srgbClr val="0161BA"/>
    <a:srgbClr val="EDED00"/>
    <a:srgbClr val="F27570"/>
    <a:srgbClr val="8F2D60"/>
    <a:srgbClr val="FFFFFF"/>
    <a:srgbClr val="B2B2B2"/>
    <a:srgbClr val="C0C0C0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8" autoAdjust="0"/>
    <p:restoredTop sz="94660"/>
  </p:normalViewPr>
  <p:slideViewPr>
    <p:cSldViewPr>
      <p:cViewPr varScale="1">
        <p:scale>
          <a:sx n="83" d="100"/>
          <a:sy n="83" d="100"/>
        </p:scale>
        <p:origin x="-139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6DDAAE-4A2B-4681-8E81-31ECB4F0CB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6093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gray">
          <a:xfrm>
            <a:off x="0" y="2514600"/>
            <a:ext cx="9144000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2514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3188"/>
            <a:ext cx="4162425" cy="408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gray">
          <a:xfrm>
            <a:off x="0" y="3200400"/>
            <a:ext cx="9144000" cy="3657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1" name="Picture 25" descr="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1981200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38288"/>
            <a:ext cx="2057400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39988"/>
            <a:ext cx="4495800" cy="380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8229600" cy="1524000"/>
          </a:xfrm>
        </p:spPr>
        <p:txBody>
          <a:bodyPr/>
          <a:lstStyle>
            <a:lvl1pPr>
              <a:defRPr sz="55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90800"/>
            <a:ext cx="57150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pic>
        <p:nvPicPr>
          <p:cNvPr id="4122" name="Picture 26" descr="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3827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295400" y="6553200"/>
            <a:ext cx="2133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657600" y="6553200"/>
            <a:ext cx="2895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781800" y="6553200"/>
            <a:ext cx="10668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EB167D1-A22D-407F-AEE4-FA3B3ED5E99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8001000" y="6415088"/>
            <a:ext cx="104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2"/>
                </a:solidFill>
              </a:rPr>
              <a:t>L/O/G/O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AB634C-E99F-429A-8754-A189F7892F4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08081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AB1865-6668-43E7-9FA3-F9FB48B25A4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56332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888CF67D-59BD-41A9-BF7C-E5CFA7DEF39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801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2CF9040A-6542-4D09-8D95-A382EABFDE8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2579298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FDE94F14-73EC-4C87-AEE5-6F8051FB780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562622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B22B87-0B08-4596-80FC-8F0165EA788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59106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A2E7B0-50BE-45A7-9ED2-1C9530F50BE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571081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B5D602-4902-40A4-88D6-628E798A85C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1313187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8D7B58-D453-4DB4-95A3-8CF62E87A2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96731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A47511-8074-4D2B-953F-3F33C8BA593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2723360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A98250-E12F-482B-B9CC-3DBF4EB1C91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676335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A2A346-FBEF-401E-802F-68558234E2F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10052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C3818D-CC48-4A6D-AA05-5550D18D012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304809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50" name="Picture 26" descr="0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4B689431-C4AB-4E79-811D-11012739DEF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10"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323528" y="836712"/>
            <a:ext cx="8085584" cy="2520280"/>
          </a:xfrm>
        </p:spPr>
        <p:txBody>
          <a:bodyPr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40 «Снегурочка»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педагогом – психологом игрового набора «Дары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  работе   с детьми  ОВЗ и инвалидностью.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00392" y="6453336"/>
            <a:ext cx="1043608" cy="3326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6894512" y="5887115"/>
            <a:ext cx="2249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Подготовила презентацию:</a:t>
            </a:r>
          </a:p>
          <a:p>
            <a:pPr lvl="0"/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педагог-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психолог</a:t>
            </a:r>
          </a:p>
          <a:p>
            <a:pPr lvl="0"/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Семушина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Ж.В.</a:t>
            </a:r>
          </a:p>
          <a:p>
            <a:pPr lvl="0"/>
            <a:endParaRPr lang="ru-RU" alt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29600" cy="746125"/>
          </a:xfrm>
        </p:spPr>
        <p:txBody>
          <a:bodyPr/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познавательно-исследовательской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продуктивной деятельности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28736"/>
            <a:ext cx="4176464" cy="3368416"/>
          </a:xfrm>
        </p:spPr>
        <p:txBody>
          <a:bodyPr/>
          <a:lstStyle/>
          <a:p>
            <a:pPr marL="0" lvl="0" indent="0" algn="ctr">
              <a:spcBef>
                <a:spcPct val="0"/>
              </a:spcBef>
              <a:buNone/>
              <a:tabLst>
                <a:tab pos="457200" algn="l"/>
              </a:tabLst>
            </a:pPr>
            <a:r>
              <a:rPr lang="ru-RU" sz="20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Игра «Волшебный мешочек» </a:t>
            </a:r>
          </a:p>
          <a:p>
            <a:pPr marL="0" lvl="0" indent="0" algn="ctr">
              <a:spcBef>
                <a:spcPct val="0"/>
              </a:spcBef>
              <a:buNone/>
              <a:tabLst>
                <a:tab pos="457200" algn="l"/>
              </a:tabLst>
            </a:pPr>
            <a:r>
              <a:rPr lang="ru-RU" sz="12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(наборы № 7,8,9,10,11,12 )</a:t>
            </a:r>
          </a:p>
          <a:p>
            <a:pPr marL="0" lvl="0" indent="0">
              <a:spcBef>
                <a:spcPct val="0"/>
              </a:spcBef>
              <a:buNone/>
              <a:tabLst>
                <a:tab pos="457200" algn="l"/>
              </a:tabLst>
            </a:pPr>
            <a:r>
              <a:rPr lang="ru-RU" sz="20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сенсорных навыков и познавательно-исследовательской деятельности; развитие восприятия, мышления, речи, внимания, игровой деятельности</a:t>
            </a:r>
            <a:r>
              <a:rPr lang="ru-RU" sz="1400" dirty="0" smtClean="0"/>
              <a:t>.</a:t>
            </a:r>
            <a:endParaRPr lang="ru-RU" sz="1400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u="sng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18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Дети не знают предварительно, что будет в    мешке, и прежде, чем назвать предмет, описывают его. Например: «Это что-то длинное, мягкое». Можно внести элемент фантазирования и юмора.</a:t>
            </a:r>
          </a:p>
          <a:p>
            <a:pPr algn="just"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осуществляют поиск предмета в мешке после демонстрации аналогичного.</a:t>
            </a:r>
          </a:p>
          <a:p>
            <a:pPr algn="just"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осуществляют поиск предмета по описанию.</a:t>
            </a:r>
          </a:p>
          <a:p>
            <a:pPr algn="just"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осуществляют поиск предмета в мешке по его похожести на что-то. Например: «Найди предмет, похожий на руль»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427984" y="1428737"/>
            <a:ext cx="471601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«Одного поля ягоды»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(н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аборы № 3, 4, 5, 6, 7, 8, 9, 10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11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lvl="0" algn="just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представлений об объектах окружающего мира, мире природы, развитие сенсорных навыков и познавательно-исследовательской деятельности; расширение кругозора; формирование познавательных действий, развитие речевого творчества, реализация самостоятельной творческой деятельности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игры  выкладывает из двух разных веревок замкнутые пересекающиеся плоскости и рассказывает детям, что в саду посадили два разных вида ягод: в одной части круглые, а в другой красные (можно использовать другие признаки), и через некоторое время в саду появились ягоды с двумя этими признаками. Детям предлагается самостоятельно подобрать и выложить получившиеся ягоды.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4797152"/>
            <a:ext cx="2808312" cy="1931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797152"/>
            <a:ext cx="1728192" cy="17292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4941168"/>
            <a:ext cx="1656184" cy="158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9690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794469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 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и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интеллекта</a:t>
            </a:r>
            <a:b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28736"/>
            <a:ext cx="4393058" cy="2857520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   «Мамины помощники»</a:t>
            </a: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у детей эмоциональной отзывчивости, сопереживания, уважительного и доброжелательного отношения к окружаем, формирование  позитивных установок к различным видам, воспитание желание помогать сверстникам и взрослым. 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  предлагает помочь маме развесить белье   на веревки , после стирке но все последующие вещи  должны отличаться от предыдущей одной деталью (по форме, размеру или цвету)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1428736"/>
            <a:ext cx="41764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     «Город настроения»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обучение  различению эмоционального состояния по его внешнему проявлению и выражение через мимику, пантомимику, формирование навыков адекватного реагирования на совершаемые действия или поступки, воспитывать эмоциональную отзывчивость 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Педагог рассказывает детям о необычной стране  в которой есть города, где жители всегда веселые, печальные, удивленные. Дети делаться на группы и педагог по секрету сообщает , жителями  какого города будут дети. Далее перечисляет события, придуманные или из реальной жизни, а группа детей должна прореагировать на сообщение соответственно своему городу.(разговаривать не разрешается). Остальные дети отгадывают в каком городе живет эта группа. Когда дети угадали, педагог проясняет, по каким признакам им это удалось. Выделенные общее признаки  фиксируются  с помощью конструирования их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наборов.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941169"/>
            <a:ext cx="2448272" cy="1882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219" y="4258011"/>
            <a:ext cx="1481414" cy="13257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8364" y="5119233"/>
            <a:ext cx="1587532" cy="152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04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 на развитие координации движений и пространственных представлений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428736"/>
            <a:ext cx="3857652" cy="5000660"/>
          </a:xfrm>
        </p:spPr>
        <p:txBody>
          <a:bodyPr/>
          <a:lstStyle/>
          <a:p>
            <a:pPr marL="0" lvl="0" indent="0" algn="ctr">
              <a:spcBef>
                <a:spcPct val="0"/>
              </a:spcBef>
              <a:buNone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 Мячики»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(набор №</a:t>
            </a:r>
            <a:r>
              <a:rPr lang="ru-RU" sz="1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«Текстильные мячики</a:t>
            </a:r>
            <a:r>
              <a:rPr 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»)</a:t>
            </a: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координации движений;  умение согласовывать движения и речь;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развить пространственные представления;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Описание: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Выполнять действия с мячиком в соответствии с текстом, проговаривая слова: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ctr" eaLnBrk="0" hangingPunct="0">
              <a:spcBef>
                <a:spcPct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правую руку свой мячик возьми,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0" hangingPunct="0">
              <a:spcBef>
                <a:spcPct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перед грудью его подержи.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0" hangingPunct="0">
              <a:spcBef>
                <a:spcPct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спину спрячь и затылка коснись,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0" hangingPunct="0">
              <a:spcBef>
                <a:spcPct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Руку смени и другим улыбнись</a:t>
            </a:r>
            <a:r>
              <a:rPr lang="ru-RU" sz="1400" b="1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1357298"/>
            <a:ext cx="40719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428737"/>
            <a:ext cx="42862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«Тайные агенты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(набор № 11 «Цветные тела»)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координации движений, крупной и мелкой моторики рук;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Участники и ведущий договариваются об условном значении каждой фигуры. Например, шар - руки вверх, куб-ходьба на месте, цилиндр –приседание. Дети делятся на несколько команд, и ведущий даёт им зашифрованные послания (нанизанные на верёвочку шары, цилиндры и кубы). Команды должны сделать те движения, которые обозначает каждая фигура, столько раз, сколько таких фигур нанизано на верёвочке.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335904"/>
            <a:ext cx="3096344" cy="23951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4643558"/>
            <a:ext cx="1849472" cy="208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04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100392" y="6453336"/>
            <a:ext cx="1043608" cy="3326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503" y="404664"/>
            <a:ext cx="8229600" cy="746125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набор «Дары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способствует</a:t>
            </a:r>
            <a:endParaRPr lang="ru-RU" sz="28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26"/>
          <p:cNvSpPr>
            <a:spLocks/>
          </p:cNvSpPr>
          <p:nvPr/>
        </p:nvSpPr>
        <p:spPr bwMode="gray">
          <a:xfrm rot="14400000">
            <a:off x="4793102" y="2253601"/>
            <a:ext cx="2465388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66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Freeform 25"/>
          <p:cNvSpPr>
            <a:spLocks/>
          </p:cNvSpPr>
          <p:nvPr/>
        </p:nvSpPr>
        <p:spPr bwMode="gray">
          <a:xfrm rot="10800000">
            <a:off x="2915816" y="1507439"/>
            <a:ext cx="2466975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Freeform 24"/>
          <p:cNvSpPr>
            <a:spLocks/>
          </p:cNvSpPr>
          <p:nvPr/>
        </p:nvSpPr>
        <p:spPr bwMode="gray">
          <a:xfrm rot="7200000">
            <a:off x="1278661" y="2767467"/>
            <a:ext cx="2465388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99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Freeform 23"/>
          <p:cNvSpPr>
            <a:spLocks/>
          </p:cNvSpPr>
          <p:nvPr/>
        </p:nvSpPr>
        <p:spPr bwMode="gray">
          <a:xfrm rot="3600000">
            <a:off x="1593436" y="5108165"/>
            <a:ext cx="2465388" cy="769938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FF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Freeform 22"/>
          <p:cNvSpPr>
            <a:spLocks/>
          </p:cNvSpPr>
          <p:nvPr/>
        </p:nvSpPr>
        <p:spPr bwMode="gray">
          <a:xfrm>
            <a:off x="3461095" y="6018006"/>
            <a:ext cx="2466975" cy="771525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CC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Freeform 27"/>
          <p:cNvSpPr>
            <a:spLocks/>
          </p:cNvSpPr>
          <p:nvPr/>
        </p:nvSpPr>
        <p:spPr bwMode="gray">
          <a:xfrm rot="17314252">
            <a:off x="5130368" y="4551378"/>
            <a:ext cx="2466975" cy="771525"/>
          </a:xfrm>
          <a:custGeom>
            <a:avLst/>
            <a:gdLst>
              <a:gd name="T0" fmla="*/ 1405 w 1717"/>
              <a:gd name="T1" fmla="*/ 102 h 484"/>
              <a:gd name="T2" fmla="*/ 1540 w 1717"/>
              <a:gd name="T3" fmla="*/ 395 h 484"/>
              <a:gd name="T4" fmla="*/ 1472 w 1717"/>
              <a:gd name="T5" fmla="*/ 369 h 484"/>
              <a:gd name="T6" fmla="*/ 1373 w 1717"/>
              <a:gd name="T7" fmla="*/ 403 h 484"/>
              <a:gd name="T8" fmla="*/ 1274 w 1717"/>
              <a:gd name="T9" fmla="*/ 433 h 484"/>
              <a:gd name="T10" fmla="*/ 1160 w 1717"/>
              <a:gd name="T11" fmla="*/ 458 h 484"/>
              <a:gd name="T12" fmla="*/ 1062 w 1717"/>
              <a:gd name="T13" fmla="*/ 472 h 484"/>
              <a:gd name="T14" fmla="*/ 968 w 1717"/>
              <a:gd name="T15" fmla="*/ 479 h 484"/>
              <a:gd name="T16" fmla="*/ 872 w 1717"/>
              <a:gd name="T17" fmla="*/ 479 h 484"/>
              <a:gd name="T18" fmla="*/ 766 w 1717"/>
              <a:gd name="T19" fmla="*/ 468 h 484"/>
              <a:gd name="T20" fmla="*/ 634 w 1717"/>
              <a:gd name="T21" fmla="*/ 439 h 484"/>
              <a:gd name="T22" fmla="*/ 524 w 1717"/>
              <a:gd name="T23" fmla="*/ 407 h 484"/>
              <a:gd name="T24" fmla="*/ 435 w 1717"/>
              <a:gd name="T25" fmla="*/ 373 h 484"/>
              <a:gd name="T26" fmla="*/ 344 w 1717"/>
              <a:gd name="T27" fmla="*/ 326 h 484"/>
              <a:gd name="T28" fmla="*/ 242 w 1717"/>
              <a:gd name="T29" fmla="*/ 256 h 484"/>
              <a:gd name="T30" fmla="*/ 157 w 1717"/>
              <a:gd name="T31" fmla="*/ 186 h 484"/>
              <a:gd name="T32" fmla="*/ 102 w 1717"/>
              <a:gd name="T33" fmla="*/ 132 h 484"/>
              <a:gd name="T34" fmla="*/ 0 w 1717"/>
              <a:gd name="T35" fmla="*/ 0 h 484"/>
              <a:gd name="T36" fmla="*/ 135 w 1717"/>
              <a:gd name="T37" fmla="*/ 124 h 484"/>
              <a:gd name="T38" fmla="*/ 219 w 1717"/>
              <a:gd name="T39" fmla="*/ 186 h 484"/>
              <a:gd name="T40" fmla="*/ 307 w 1717"/>
              <a:gd name="T41" fmla="*/ 231 h 484"/>
              <a:gd name="T42" fmla="*/ 395 w 1717"/>
              <a:gd name="T43" fmla="*/ 267 h 484"/>
              <a:gd name="T44" fmla="*/ 487 w 1717"/>
              <a:gd name="T45" fmla="*/ 293 h 484"/>
              <a:gd name="T46" fmla="*/ 571 w 1717"/>
              <a:gd name="T47" fmla="*/ 309 h 484"/>
              <a:gd name="T48" fmla="*/ 673 w 1717"/>
              <a:gd name="T49" fmla="*/ 318 h 484"/>
              <a:gd name="T50" fmla="*/ 766 w 1717"/>
              <a:gd name="T51" fmla="*/ 318 h 484"/>
              <a:gd name="T52" fmla="*/ 890 w 1717"/>
              <a:gd name="T53" fmla="*/ 311 h 484"/>
              <a:gd name="T54" fmla="*/ 1000 w 1717"/>
              <a:gd name="T55" fmla="*/ 296 h 484"/>
              <a:gd name="T56" fmla="*/ 1106 w 1717"/>
              <a:gd name="T57" fmla="*/ 274 h 484"/>
              <a:gd name="T58" fmla="*/ 1212 w 1717"/>
              <a:gd name="T59" fmla="*/ 245 h 484"/>
              <a:gd name="T60" fmla="*/ 1318 w 1717"/>
              <a:gd name="T61" fmla="*/ 209 h 484"/>
              <a:gd name="T62" fmla="*/ 1427 w 1717"/>
              <a:gd name="T63" fmla="*/ 15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17" h="484">
                <a:moveTo>
                  <a:pt x="1427" y="153"/>
                </a:moveTo>
                <a:lnTo>
                  <a:pt x="1405" y="102"/>
                </a:lnTo>
                <a:lnTo>
                  <a:pt x="1716" y="132"/>
                </a:lnTo>
                <a:lnTo>
                  <a:pt x="1540" y="395"/>
                </a:lnTo>
                <a:lnTo>
                  <a:pt x="1519" y="344"/>
                </a:lnTo>
                <a:lnTo>
                  <a:pt x="1472" y="369"/>
                </a:lnTo>
                <a:lnTo>
                  <a:pt x="1413" y="391"/>
                </a:lnTo>
                <a:lnTo>
                  <a:pt x="1373" y="403"/>
                </a:lnTo>
                <a:lnTo>
                  <a:pt x="1328" y="418"/>
                </a:lnTo>
                <a:lnTo>
                  <a:pt x="1274" y="433"/>
                </a:lnTo>
                <a:lnTo>
                  <a:pt x="1219" y="447"/>
                </a:lnTo>
                <a:lnTo>
                  <a:pt x="1160" y="458"/>
                </a:lnTo>
                <a:lnTo>
                  <a:pt x="1117" y="464"/>
                </a:lnTo>
                <a:lnTo>
                  <a:pt x="1062" y="472"/>
                </a:lnTo>
                <a:lnTo>
                  <a:pt x="1007" y="479"/>
                </a:lnTo>
                <a:lnTo>
                  <a:pt x="968" y="479"/>
                </a:lnTo>
                <a:lnTo>
                  <a:pt x="916" y="483"/>
                </a:lnTo>
                <a:lnTo>
                  <a:pt x="872" y="479"/>
                </a:lnTo>
                <a:lnTo>
                  <a:pt x="817" y="475"/>
                </a:lnTo>
                <a:lnTo>
                  <a:pt x="766" y="468"/>
                </a:lnTo>
                <a:lnTo>
                  <a:pt x="701" y="453"/>
                </a:lnTo>
                <a:lnTo>
                  <a:pt x="634" y="439"/>
                </a:lnTo>
                <a:lnTo>
                  <a:pt x="576" y="424"/>
                </a:lnTo>
                <a:lnTo>
                  <a:pt x="524" y="407"/>
                </a:lnTo>
                <a:lnTo>
                  <a:pt x="476" y="391"/>
                </a:lnTo>
                <a:lnTo>
                  <a:pt x="435" y="373"/>
                </a:lnTo>
                <a:lnTo>
                  <a:pt x="384" y="349"/>
                </a:lnTo>
                <a:lnTo>
                  <a:pt x="344" y="326"/>
                </a:lnTo>
                <a:lnTo>
                  <a:pt x="293" y="293"/>
                </a:lnTo>
                <a:lnTo>
                  <a:pt x="242" y="256"/>
                </a:lnTo>
                <a:lnTo>
                  <a:pt x="205" y="226"/>
                </a:lnTo>
                <a:lnTo>
                  <a:pt x="157" y="186"/>
                </a:lnTo>
                <a:lnTo>
                  <a:pt x="124" y="158"/>
                </a:lnTo>
                <a:lnTo>
                  <a:pt x="102" y="132"/>
                </a:lnTo>
                <a:lnTo>
                  <a:pt x="62" y="88"/>
                </a:lnTo>
                <a:lnTo>
                  <a:pt x="0" y="0"/>
                </a:lnTo>
                <a:lnTo>
                  <a:pt x="91" y="88"/>
                </a:lnTo>
                <a:lnTo>
                  <a:pt x="135" y="124"/>
                </a:lnTo>
                <a:lnTo>
                  <a:pt x="175" y="158"/>
                </a:lnTo>
                <a:lnTo>
                  <a:pt x="219" y="186"/>
                </a:lnTo>
                <a:lnTo>
                  <a:pt x="263" y="209"/>
                </a:lnTo>
                <a:lnTo>
                  <a:pt x="307" y="231"/>
                </a:lnTo>
                <a:lnTo>
                  <a:pt x="355" y="253"/>
                </a:lnTo>
                <a:lnTo>
                  <a:pt x="395" y="267"/>
                </a:lnTo>
                <a:lnTo>
                  <a:pt x="439" y="282"/>
                </a:lnTo>
                <a:lnTo>
                  <a:pt x="487" y="293"/>
                </a:lnTo>
                <a:lnTo>
                  <a:pt x="534" y="301"/>
                </a:lnTo>
                <a:lnTo>
                  <a:pt x="571" y="309"/>
                </a:lnTo>
                <a:lnTo>
                  <a:pt x="622" y="312"/>
                </a:lnTo>
                <a:lnTo>
                  <a:pt x="673" y="318"/>
                </a:lnTo>
                <a:lnTo>
                  <a:pt x="718" y="318"/>
                </a:lnTo>
                <a:lnTo>
                  <a:pt x="766" y="318"/>
                </a:lnTo>
                <a:lnTo>
                  <a:pt x="828" y="318"/>
                </a:lnTo>
                <a:lnTo>
                  <a:pt x="890" y="311"/>
                </a:lnTo>
                <a:lnTo>
                  <a:pt x="949" y="304"/>
                </a:lnTo>
                <a:lnTo>
                  <a:pt x="1000" y="296"/>
                </a:lnTo>
                <a:lnTo>
                  <a:pt x="1058" y="285"/>
                </a:lnTo>
                <a:lnTo>
                  <a:pt x="1106" y="274"/>
                </a:lnTo>
                <a:lnTo>
                  <a:pt x="1156" y="260"/>
                </a:lnTo>
                <a:lnTo>
                  <a:pt x="1212" y="245"/>
                </a:lnTo>
                <a:lnTo>
                  <a:pt x="1259" y="231"/>
                </a:lnTo>
                <a:lnTo>
                  <a:pt x="1318" y="209"/>
                </a:lnTo>
                <a:lnTo>
                  <a:pt x="1362" y="190"/>
                </a:lnTo>
                <a:lnTo>
                  <a:pt x="1427" y="153"/>
                </a:lnTo>
              </a:path>
            </a:pathLst>
          </a:custGeom>
          <a:solidFill>
            <a:srgbClr val="99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 rot="955125">
            <a:off x="37282" y="1530255"/>
            <a:ext cx="2698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Развитие познавательно-исследовательской и продуктивной (конструктивной) деятельности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994908">
            <a:off x="59091" y="3886461"/>
            <a:ext cx="1784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Развитие </a:t>
            </a:r>
            <a:r>
              <a:rPr lang="ru-RU" b="1" i="1" dirty="0" smtClean="0"/>
              <a:t>внимания,   </a:t>
            </a:r>
            <a:r>
              <a:rPr lang="ru-RU" b="1" i="1" dirty="0"/>
              <a:t>памяти</a:t>
            </a:r>
          </a:p>
          <a:p>
            <a:pPr algn="ctr"/>
            <a:endParaRPr lang="ru-RU" b="1" i="1" dirty="0"/>
          </a:p>
        </p:txBody>
      </p:sp>
      <p:sp>
        <p:nvSpPr>
          <p:cNvPr id="19" name="TextBox 18"/>
          <p:cNvSpPr txBox="1"/>
          <p:nvPr/>
        </p:nvSpPr>
        <p:spPr>
          <a:xfrm rot="20284487">
            <a:off x="5576754" y="1386245"/>
            <a:ext cx="3005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Обогащение и активизация словарного запаса</a:t>
            </a:r>
            <a:endParaRPr lang="ru-RU" b="1" i="1" dirty="0"/>
          </a:p>
        </p:txBody>
      </p:sp>
      <p:sp>
        <p:nvSpPr>
          <p:cNvPr id="20" name="TextBox 19"/>
          <p:cNvSpPr txBox="1"/>
          <p:nvPr/>
        </p:nvSpPr>
        <p:spPr>
          <a:xfrm rot="20320068">
            <a:off x="6575641" y="2180671"/>
            <a:ext cx="26111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/>
          </a:p>
          <a:p>
            <a:pPr algn="ctr"/>
            <a:r>
              <a:rPr lang="ru-RU" b="1" i="1" dirty="0" smtClean="0"/>
              <a:t>Развитие  социального и эмоционального интеллекта</a:t>
            </a:r>
          </a:p>
        </p:txBody>
      </p:sp>
      <p:sp>
        <p:nvSpPr>
          <p:cNvPr id="21" name="TextBox 20"/>
          <p:cNvSpPr txBox="1"/>
          <p:nvPr/>
        </p:nvSpPr>
        <p:spPr>
          <a:xfrm rot="455948">
            <a:off x="6374092" y="3848901"/>
            <a:ext cx="2765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Развитие логического мышления. воображения</a:t>
            </a:r>
            <a:endParaRPr lang="ru-RU" b="1" i="1" dirty="0"/>
          </a:p>
        </p:txBody>
      </p:sp>
      <p:sp>
        <p:nvSpPr>
          <p:cNvPr id="22" name="TextBox 21"/>
          <p:cNvSpPr txBox="1"/>
          <p:nvPr/>
        </p:nvSpPr>
        <p:spPr>
          <a:xfrm rot="1627098">
            <a:off x="5864242" y="5470268"/>
            <a:ext cx="2789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Развитие </a:t>
            </a:r>
            <a:r>
              <a:rPr lang="ru-RU" b="1" i="1" dirty="0" smtClean="0"/>
              <a:t>общей и мелкой моторики, сенсомоторных навыков</a:t>
            </a:r>
            <a:endParaRPr lang="ru-RU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131262" y="691751"/>
            <a:ext cx="92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56176" y="622925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9997071">
            <a:off x="-54094" y="5271859"/>
            <a:ext cx="2450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Развитие социально-коммуникативных умений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4060" y="2428868"/>
            <a:ext cx="2784432" cy="321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4918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503" y="553915"/>
            <a:ext cx="8229600" cy="570830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набор «Дары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994908">
            <a:off x="59091" y="4163459"/>
            <a:ext cx="1784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/>
          </a:p>
          <a:p>
            <a:pPr algn="ctr"/>
            <a:endParaRPr lang="ru-RU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131262" y="691751"/>
            <a:ext cx="92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56176" y="622925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843" y="1437876"/>
            <a:ext cx="8230313" cy="50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2195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912835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 №1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«Текстильные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мячики»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413238" y="1596782"/>
            <a:ext cx="8273562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модуля: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цветом; развитие пространственных представлений, общей и мелкой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моторики.</a:t>
            </a:r>
          </a:p>
        </p:txBody>
      </p:sp>
      <p:pic>
        <p:nvPicPr>
          <p:cNvPr id="11" name="Объект 10" descr="Первый дар Фридриха Фребеля — разноцветные шерстяные мячи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94" r="6518"/>
          <a:stretch/>
        </p:blipFill>
        <p:spPr bwMode="auto">
          <a:xfrm>
            <a:off x="179513" y="2852935"/>
            <a:ext cx="3600399" cy="3838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857827"/>
            <a:ext cx="3667517" cy="366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4037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 № 2  «Основные тела»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Второй дар Фридриха Фребеля — деревянные шар, кубик и цилиндр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522" y="2485638"/>
            <a:ext cx="4410221" cy="3823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57158" y="1484784"/>
            <a:ext cx="8607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знакомство  с формами и свойствами предметов; развитие исследовательских навыков.</a:t>
            </a:r>
          </a:p>
        </p:txBody>
      </p:sp>
      <p:pic>
        <p:nvPicPr>
          <p:cNvPr id="7" name="Содержимое 6" descr="E:\ПОЧТА\07-03-2022_12-55-44\IMG_7228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238333" y="2583171"/>
            <a:ext cx="363588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15306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81000"/>
            <a:ext cx="8429684" cy="815752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Дары № 3 – 6, 13 «Кубы из кубиков, </a:t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брусков», «Башенки»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 descr="Третий дар — куб, состоящий из 8 кубиков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43" r="13162"/>
          <a:stretch/>
        </p:blipFill>
        <p:spPr bwMode="auto">
          <a:xfrm>
            <a:off x="0" y="3500438"/>
            <a:ext cx="2087584" cy="2220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Четвертый дар — куб, состоящий из 8 плиток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500438"/>
            <a:ext cx="187220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7505" y="400506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Рисунок 11" descr="Пятый дар — куб, состоящий из 27 кубиков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50" r="20751"/>
          <a:stretch/>
        </p:blipFill>
        <p:spPr bwMode="auto">
          <a:xfrm>
            <a:off x="3850576" y="3500438"/>
            <a:ext cx="1800200" cy="2157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 rot="10800000" flipV="1">
            <a:off x="142844" y="587434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3 «Куб из кубиков»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71934" y="5857893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5 Кубики и призмы»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Шестой дар — куб, состоящий из 27 кубиков, которые разделены на мелкие предметы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595" t="525" r="24702" b="-525"/>
          <a:stretch/>
        </p:blipFill>
        <p:spPr bwMode="auto">
          <a:xfrm>
            <a:off x="5429256" y="3571876"/>
            <a:ext cx="1953615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786446" y="5786454"/>
            <a:ext cx="1643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6 «Кубики, столбики, кирпичики»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2000232" y="5806421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 из брусков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http://xn--80aaciyskkbbhlo1d.xn--p1ai/assets/img/3/1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96" r="16310"/>
          <a:stretch/>
        </p:blipFill>
        <p:spPr bwMode="auto">
          <a:xfrm>
            <a:off x="7358082" y="3643314"/>
            <a:ext cx="1571636" cy="1909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7429520" y="5786454"/>
            <a:ext cx="171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№13 «Башенки»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1571613"/>
            <a:ext cx="84249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модулей: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целого и частей; развитие творческих способностей; развитие координации; понимание симметрии, развитие пространственного мышления; понимание взаимоотношений между различными частями целого; развитие зрительно-моторной координации.</a:t>
            </a:r>
            <a:r>
              <a:rPr lang="ru-RU" sz="2400" dirty="0" smtClean="0"/>
              <a:t> 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314614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8001056" cy="637357"/>
          </a:xfrm>
        </p:spPr>
        <p:txBody>
          <a:bodyPr/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Дары № 7-8 «Цветные фигуры», «Палочки»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http://xn--80aaciyskkbbhlo1d.xn--p1ai/assets/img/3/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99" r="8266"/>
          <a:stretch/>
        </p:blipFill>
        <p:spPr bwMode="auto">
          <a:xfrm>
            <a:off x="142845" y="3500438"/>
            <a:ext cx="3061003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91952" y="1635761"/>
            <a:ext cx="8046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81000"/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34" y="1500174"/>
            <a:ext cx="8390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81000" algn="just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модулей: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разных плоскостных геометрических фигур, их сортировка по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цвету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величине; тренировка мелкой моторики рук; развитие зрительно-моторной координации; творческих и речевых способностей; выполнение простейших математических действий;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http://xn--80aaciyskkbbhlo1d.xn--p1ai/assets/img/3/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429000"/>
            <a:ext cx="3071834" cy="3229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E:\ПОЧТА\07-03-2022_12-55-44\IMG_7234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915814" y="3789044"/>
            <a:ext cx="316835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4504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1608" cy="936104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Дары № 9-10, 14 «Кольца и полукольца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Арки и цифры»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«Фишки»</a:t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>
          <a:xfrm>
            <a:off x="395536" y="1500174"/>
            <a:ext cx="8208912" cy="2024774"/>
          </a:xfrm>
        </p:spPr>
        <p:txBody>
          <a:bodyPr/>
          <a:lstStyle/>
          <a:p>
            <a:pPr indent="381000"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модулей: </a:t>
            </a:r>
            <a: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тренировка мелкой моторики рук, развитие зрительно-моторной </a:t>
            </a:r>
            <a:r>
              <a:rPr lang="ru-RU" sz="2400" b="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координации, сенсомоторных навыков, </a:t>
            </a:r>
            <a:r>
              <a:rPr lang="ru-RU" sz="24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– составление различных узоров и </a:t>
            </a:r>
            <a:r>
              <a:rPr lang="ru-RU" sz="2400" b="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картинок, речевых способностей.</a:t>
            </a:r>
            <a:endParaRPr lang="ru-RU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589240"/>
            <a:ext cx="5760640" cy="9639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http://xn--80aaciyskkbbhlo1d.xn--p1ai/assets/img/3/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78020"/>
            <a:ext cx="3178042" cy="3165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://xn--80aaciyskkbbhlo1d.xn--p1ai/assets/img/3/1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03" r="6062"/>
          <a:stretch/>
        </p:blipFill>
        <p:spPr bwMode="auto">
          <a:xfrm>
            <a:off x="6215074" y="3478020"/>
            <a:ext cx="2759104" cy="3075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://xn--80aaciyskkbbhlo1d.xn--p1ai/assets/img/3/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3478020"/>
            <a:ext cx="2857520" cy="319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5702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2656"/>
            <a:ext cx="8229600" cy="746125"/>
          </a:xfrm>
        </p:spPr>
        <p:txBody>
          <a:bodyPr/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познавательно-исследовательской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продуктивной деятельности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28736"/>
            <a:ext cx="4176464" cy="3368416"/>
          </a:xfrm>
        </p:spPr>
        <p:txBody>
          <a:bodyPr/>
          <a:lstStyle/>
          <a:p>
            <a:pPr marL="0" lvl="0" indent="0" algn="ctr">
              <a:spcBef>
                <a:spcPct val="0"/>
              </a:spcBef>
              <a:buNone/>
              <a:tabLst>
                <a:tab pos="457200" algn="l"/>
              </a:tabLst>
            </a:pPr>
            <a:r>
              <a:rPr lang="ru-RU" sz="20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Игра «Волшебный мешочек» </a:t>
            </a:r>
          </a:p>
          <a:p>
            <a:pPr marL="0" lvl="0" indent="0" algn="ctr">
              <a:spcBef>
                <a:spcPct val="0"/>
              </a:spcBef>
              <a:buNone/>
              <a:tabLst>
                <a:tab pos="457200" algn="l"/>
              </a:tabLst>
            </a:pPr>
            <a:r>
              <a:rPr lang="ru-RU" sz="12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(наборы № 7,8,9,10,11,12 )</a:t>
            </a:r>
          </a:p>
          <a:p>
            <a:pPr marL="0" lvl="0" indent="0">
              <a:spcBef>
                <a:spcPct val="0"/>
              </a:spcBef>
              <a:buNone/>
              <a:tabLst>
                <a:tab pos="457200" algn="l"/>
              </a:tabLst>
            </a:pPr>
            <a:r>
              <a:rPr lang="ru-RU" sz="20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сенсорных навыков и познавательно-исследовательской деятельности; развитие восприятия, мышления, речи, внимания, игровой деятельности</a:t>
            </a:r>
            <a:r>
              <a:rPr lang="ru-RU" sz="1400" dirty="0" smtClean="0"/>
              <a:t>.</a:t>
            </a:r>
            <a:endParaRPr lang="ru-RU" sz="1400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u="sng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Описание</a:t>
            </a:r>
            <a:r>
              <a:rPr lang="ru-RU" sz="1800" b="1" kern="1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Дети не знают предварительно, что будет в    мешке, и прежде, чем назвать предмет, описывают его. Например: «Это что-то длинное, мягкое». Можно внести элемент фантазирования и юмора.</a:t>
            </a:r>
          </a:p>
          <a:p>
            <a:pPr algn="just"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осуществляют поиск предмета в мешке после демонстрации аналогичного.</a:t>
            </a:r>
          </a:p>
          <a:p>
            <a:pPr algn="just"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осуществляют поиск предмета по описанию.</a:t>
            </a:r>
          </a:p>
          <a:p>
            <a:pPr algn="just"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Дети осуществляют поиск предмета в мешке по его похожести на что-то. Например: «Найди предмет, похожий на руль»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427984" y="1428737"/>
            <a:ext cx="471601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 «Одного поля ягоды»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1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(н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аборы № 3, 4, 5, 6, 7, 8, 9, 10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, 11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lvl="0" algn="just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представлений об объектах окружающего мира, мире природы, развитие сенсорных навыков и познавательно-исследовательской деятельности; расширение кругозора; формирование познавательных действий, развитие речевого творчества, реализация самостоятельной творческой деятельности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игры  выкладывает из двух разных веревок замкнутые пересекающиеся плоскости и рассказывает детям, что в саду посадили два разных вида ягод: в одной части круглые, а в другой красные (можно использовать другие признаки), и через некоторое время в саду появились ягоды с двумя этими признаками. Детям предлагается самостоятельно подобрать и выложить получившиеся ягоды.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797152"/>
            <a:ext cx="2664296" cy="1931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797152"/>
            <a:ext cx="1728192" cy="17292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4941168"/>
            <a:ext cx="1656184" cy="158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9690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5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аграммы дети">
  <a:themeElements>
    <a:clrScheme name="Default Design 2">
      <a:dk1>
        <a:srgbClr val="000000"/>
      </a:dk1>
      <a:lt1>
        <a:srgbClr val="F6EDA8"/>
      </a:lt1>
      <a:dk2>
        <a:srgbClr val="006600"/>
      </a:dk2>
      <a:lt2>
        <a:srgbClr val="FFFFFF"/>
      </a:lt2>
      <a:accent1>
        <a:srgbClr val="73C95B"/>
      </a:accent1>
      <a:accent2>
        <a:srgbClr val="F7C037"/>
      </a:accent2>
      <a:accent3>
        <a:srgbClr val="FAF4D1"/>
      </a:accent3>
      <a:accent4>
        <a:srgbClr val="000000"/>
      </a:accent4>
      <a:accent5>
        <a:srgbClr val="BCE1B5"/>
      </a:accent5>
      <a:accent6>
        <a:srgbClr val="E0AE31"/>
      </a:accent6>
      <a:hlink>
        <a:srgbClr val="2393CB"/>
      </a:hlink>
      <a:folHlink>
        <a:srgbClr val="CB057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Диаграммы дети</Template>
  <TotalTime>5896</TotalTime>
  <Words>1028</Words>
  <Application>Microsoft Office PowerPoint</Application>
  <PresentationFormat>Экран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Диаграммы дети</vt:lpstr>
      <vt:lpstr>Муниципальное бюджетное дошкольное образовательное учреждение детский сад № 40 «Снегурочка»  Использование педагогом – психологом игрового набора «Дары Фрёбеля»  в   работе   с детьми  ОВЗ и инвалидностью. </vt:lpstr>
      <vt:lpstr>Игровой набор «Дары Фрёбеля»   способствует</vt:lpstr>
      <vt:lpstr>Игровой набор «Дары Фрёбеля»   </vt:lpstr>
      <vt:lpstr> Дар №1 – «Текстильные мячики»  </vt:lpstr>
      <vt:lpstr>Дар № 2  «Основные тела»</vt:lpstr>
      <vt:lpstr>Дары № 3 – 6, 13 «Кубы из кубиков,  брусков», «Башенки»</vt:lpstr>
      <vt:lpstr>Дары № 7-8 «Цветные фигуры», «Палочки»</vt:lpstr>
      <vt:lpstr>  Дары № 9-10, 14 «Кольца и полукольца»,  «Арки и цифры» и «Фишки»  </vt:lpstr>
      <vt:lpstr>Игры на развитие познавательно-исследовательской и продуктивной деятельности </vt:lpstr>
      <vt:lpstr>Игры на развитие познавательно-исследовательской и продуктивной деятельности </vt:lpstr>
      <vt:lpstr> Игры на развитие  социального и  эмоционального интеллекта </vt:lpstr>
      <vt:lpstr> Игры на развитие координации движений и пространственных представлений </vt:lpstr>
      <vt:lpstr>Слайд 13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Индивидуально-типологические особенности учащихся с ЗПР</dc:title>
  <dc:creator>Oleg</dc:creator>
  <cp:lastModifiedBy>User</cp:lastModifiedBy>
  <cp:revision>278</cp:revision>
  <dcterms:created xsi:type="dcterms:W3CDTF">2015-03-09T05:07:24Z</dcterms:created>
  <dcterms:modified xsi:type="dcterms:W3CDTF">2022-04-17T04:40:29Z</dcterms:modified>
</cp:coreProperties>
</file>