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58" r:id="rId4"/>
    <p:sldId id="267" r:id="rId5"/>
    <p:sldId id="284" r:id="rId6"/>
    <p:sldId id="268" r:id="rId7"/>
    <p:sldId id="285" r:id="rId8"/>
    <p:sldId id="278" r:id="rId9"/>
    <p:sldId id="280" r:id="rId10"/>
    <p:sldId id="281" r:id="rId11"/>
    <p:sldId id="271" r:id="rId12"/>
    <p:sldId id="286" r:id="rId13"/>
    <p:sldId id="272" r:id="rId14"/>
    <p:sldId id="27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5D2FD-6EA6-4FF9-BA17-CBC78BD4A7C1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5A814A-E49A-4235-BC0B-C16E7D758C39}">
      <dgm:prSet phldrT="[Текст]" custT="1"/>
      <dgm:spPr/>
      <dgm:t>
        <a:bodyPr/>
        <a:lstStyle/>
        <a:p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Доадаптационный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период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F55280D-5B90-4E1D-8F9F-D21E8C1CDF1C}" type="parTrans" cxnId="{53CC781B-555B-4AF2-A190-1B726E54A440}">
      <dgm:prSet/>
      <dgm:spPr/>
      <dgm:t>
        <a:bodyPr/>
        <a:lstStyle/>
        <a:p>
          <a:endParaRPr lang="ru-RU"/>
        </a:p>
      </dgm:t>
    </dgm:pt>
    <dgm:pt modelId="{9DE3EDCE-9FF3-47F0-99A6-C9BEBAE1ED4D}" type="sibTrans" cxnId="{53CC781B-555B-4AF2-A190-1B726E54A440}">
      <dgm:prSet/>
      <dgm:spPr/>
      <dgm:t>
        <a:bodyPr/>
        <a:lstStyle/>
        <a:p>
          <a:endParaRPr lang="ru-RU" dirty="0"/>
        </a:p>
      </dgm:t>
    </dgm:pt>
    <dgm:pt modelId="{6A00A729-757D-4D5D-82C3-37E92CDC1CE5}">
      <dgm:prSet phldrT="[Текст]" custT="1"/>
      <dgm:spPr/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Постадаптационный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период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DC9C3CC-CFF0-4F37-9613-24215757A12B}" type="parTrans" cxnId="{A52EBE49-F26F-4C3F-9440-E129FBFA30E4}">
      <dgm:prSet/>
      <dgm:spPr/>
      <dgm:t>
        <a:bodyPr/>
        <a:lstStyle/>
        <a:p>
          <a:endParaRPr lang="ru-RU"/>
        </a:p>
      </dgm:t>
    </dgm:pt>
    <dgm:pt modelId="{A2A34C56-CED2-4CBB-BED9-6AF7752D4A2D}" type="sibTrans" cxnId="{A52EBE49-F26F-4C3F-9440-E129FBFA30E4}">
      <dgm:prSet/>
      <dgm:spPr/>
      <dgm:t>
        <a:bodyPr/>
        <a:lstStyle/>
        <a:p>
          <a:endParaRPr lang="ru-RU"/>
        </a:p>
      </dgm:t>
    </dgm:pt>
    <dgm:pt modelId="{B3C5D71A-465D-456E-B741-452513B69E57}">
      <dgm:prSet phldrT="[Текст]"/>
      <dgm:spPr/>
      <dgm:t>
        <a:bodyPr/>
        <a:lstStyle/>
        <a:p>
          <a:r>
            <a:rPr lang="ru-RU" dirty="0" smtClean="0"/>
            <a:t>дети, родители, педагоги</a:t>
          </a:r>
          <a:endParaRPr lang="ru-RU" dirty="0"/>
        </a:p>
      </dgm:t>
    </dgm:pt>
    <dgm:pt modelId="{74E931C0-A58C-48C6-80B9-347427F44DFD}" type="parTrans" cxnId="{4D0243AB-A0A6-4884-A478-E56D2DE7C749}">
      <dgm:prSet/>
      <dgm:spPr/>
      <dgm:t>
        <a:bodyPr/>
        <a:lstStyle/>
        <a:p>
          <a:endParaRPr lang="ru-RU"/>
        </a:p>
      </dgm:t>
    </dgm:pt>
    <dgm:pt modelId="{AF02B0A9-9D2B-497C-97CB-CF2F4B5CA24D}" type="sibTrans" cxnId="{4D0243AB-A0A6-4884-A478-E56D2DE7C749}">
      <dgm:prSet/>
      <dgm:spPr/>
      <dgm:t>
        <a:bodyPr/>
        <a:lstStyle/>
        <a:p>
          <a:endParaRPr lang="ru-RU"/>
        </a:p>
      </dgm:t>
    </dgm:pt>
    <dgm:pt modelId="{D62D66FA-DEAD-43E5-80CC-B78F7690A66B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Адаптационный период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C1AC4A5-182E-4655-8816-9BB5B7BD5A9F}" type="sibTrans" cxnId="{EEC389DA-047A-41C2-A3B2-D895847DDE56}">
      <dgm:prSet/>
      <dgm:spPr/>
      <dgm:t>
        <a:bodyPr/>
        <a:lstStyle/>
        <a:p>
          <a:endParaRPr lang="ru-RU" dirty="0"/>
        </a:p>
      </dgm:t>
    </dgm:pt>
    <dgm:pt modelId="{3F4A864D-F49E-489F-8CD4-79F15B5952E6}" type="parTrans" cxnId="{EEC389DA-047A-41C2-A3B2-D895847DDE56}">
      <dgm:prSet/>
      <dgm:spPr/>
      <dgm:t>
        <a:bodyPr/>
        <a:lstStyle/>
        <a:p>
          <a:endParaRPr lang="ru-RU"/>
        </a:p>
      </dgm:t>
    </dgm:pt>
    <dgm:pt modelId="{67EB343F-E1AB-4EB0-A2B8-234F837D84F8}" type="pres">
      <dgm:prSet presAssocID="{C7D5D2FD-6EA6-4FF9-BA17-CBC78BD4A7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00A0BD-029B-4099-B544-2FDA741B396C}" type="pres">
      <dgm:prSet presAssocID="{C7D5D2FD-6EA6-4FF9-BA17-CBC78BD4A7C1}" presName="vNodes" presStyleCnt="0"/>
      <dgm:spPr/>
    </dgm:pt>
    <dgm:pt modelId="{EE85622C-47D6-4654-BFEA-E647D16BCC65}" type="pres">
      <dgm:prSet presAssocID="{FC5A814A-E49A-4235-BC0B-C16E7D758C39}" presName="node" presStyleLbl="node1" presStyleIdx="0" presStyleCnt="4" custScaleX="485314" custScaleY="178040" custLinFactY="21073" custLinFactNeighborX="-4763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BF0EE-DFC9-4386-B8DC-56B2DA30C3D1}" type="pres">
      <dgm:prSet presAssocID="{9DE3EDCE-9FF3-47F0-99A6-C9BEBAE1ED4D}" presName="spacerT" presStyleCnt="0"/>
      <dgm:spPr/>
    </dgm:pt>
    <dgm:pt modelId="{74E7BA08-6E92-419B-A155-540661552AC4}" type="pres">
      <dgm:prSet presAssocID="{9DE3EDCE-9FF3-47F0-99A6-C9BEBAE1ED4D}" presName="sibTrans" presStyleLbl="sibTrans2D1" presStyleIdx="0" presStyleCnt="3" custFlipVert="1" custFlipHor="1" custScaleX="19465" custScaleY="18653"/>
      <dgm:spPr/>
      <dgm:t>
        <a:bodyPr/>
        <a:lstStyle/>
        <a:p>
          <a:endParaRPr lang="ru-RU"/>
        </a:p>
      </dgm:t>
    </dgm:pt>
    <dgm:pt modelId="{50C57E7E-480C-4B93-8F7D-CA2086F9B4EE}" type="pres">
      <dgm:prSet presAssocID="{9DE3EDCE-9FF3-47F0-99A6-C9BEBAE1ED4D}" presName="spacerB" presStyleCnt="0"/>
      <dgm:spPr/>
    </dgm:pt>
    <dgm:pt modelId="{083EF7EB-05B7-413E-A979-53223C786887}" type="pres">
      <dgm:prSet presAssocID="{D62D66FA-DEAD-43E5-80CC-B78F7690A66B}" presName="node" presStyleLbl="node1" presStyleIdx="1" presStyleCnt="4" custScaleX="469476" custScaleY="153310" custLinFactY="-12180" custLinFactNeighborX="-7866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B9ED00-E03F-4286-9265-CF927D126B36}" type="pres">
      <dgm:prSet presAssocID="{0C1AC4A5-182E-4655-8816-9BB5B7BD5A9F}" presName="spacerT" presStyleCnt="0"/>
      <dgm:spPr/>
    </dgm:pt>
    <dgm:pt modelId="{820C2C1D-8A97-41F1-A61F-CD384658CB51}" type="pres">
      <dgm:prSet presAssocID="{0C1AC4A5-182E-4655-8816-9BB5B7BD5A9F}" presName="sibTrans" presStyleLbl="sibTrans2D1" presStyleIdx="1" presStyleCnt="3" custFlipVert="1" custFlipHor="1" custScaleX="94038" custScaleY="6800" custLinFactY="6272" custLinFactNeighborX="-2002" custLinFactNeighborY="100000"/>
      <dgm:spPr/>
      <dgm:t>
        <a:bodyPr/>
        <a:lstStyle/>
        <a:p>
          <a:endParaRPr lang="ru-RU"/>
        </a:p>
      </dgm:t>
    </dgm:pt>
    <dgm:pt modelId="{60815ED2-F859-488F-9E54-2EA30A7E2603}" type="pres">
      <dgm:prSet presAssocID="{0C1AC4A5-182E-4655-8816-9BB5B7BD5A9F}" presName="spacerB" presStyleCnt="0"/>
      <dgm:spPr/>
    </dgm:pt>
    <dgm:pt modelId="{E5EFE067-1F0A-442A-9289-AB9673343242}" type="pres">
      <dgm:prSet presAssocID="{6A00A729-757D-4D5D-82C3-37E92CDC1CE5}" presName="node" presStyleLbl="node1" presStyleIdx="2" presStyleCnt="4" custScaleX="511452" custScaleY="159799" custLinFactY="-42815" custLinFactNeighborX="-9189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EDD9E-8A0D-4D77-9102-5287CEA053CA}" type="pres">
      <dgm:prSet presAssocID="{C7D5D2FD-6EA6-4FF9-BA17-CBC78BD4A7C1}" presName="sibTransLast" presStyleLbl="sibTrans2D1" presStyleIdx="2" presStyleCnt="3" custAng="186685" custScaleX="217091" custScaleY="211091" custLinFactNeighborX="-35377" custLinFactNeighborY="66131"/>
      <dgm:spPr/>
      <dgm:t>
        <a:bodyPr/>
        <a:lstStyle/>
        <a:p>
          <a:endParaRPr lang="ru-RU"/>
        </a:p>
      </dgm:t>
    </dgm:pt>
    <dgm:pt modelId="{94E8465D-AE51-4EC4-A76C-512F51362667}" type="pres">
      <dgm:prSet presAssocID="{C7D5D2FD-6EA6-4FF9-BA17-CBC78BD4A7C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4D781AB-CD2C-4BB9-AB05-8A9815AF5DDF}" type="pres">
      <dgm:prSet presAssocID="{C7D5D2FD-6EA6-4FF9-BA17-CBC78BD4A7C1}" presName="lastNode" presStyleLbl="node1" presStyleIdx="3" presStyleCnt="4" custScaleX="195643" custScaleY="147045" custLinFactNeighborX="-13861" custLinFactNeighborY="-21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E8DA3C-1C4C-4525-8A71-AD48D1D1EDBE}" type="presOf" srcId="{A2A34C56-CED2-4CBB-BED9-6AF7752D4A2D}" destId="{591EDD9E-8A0D-4D77-9102-5287CEA053CA}" srcOrd="0" destOrd="0" presId="urn:microsoft.com/office/officeart/2005/8/layout/equation2"/>
    <dgm:cxn modelId="{54112CE9-A98E-4830-A7B8-873CDCF4D8E8}" type="presOf" srcId="{A2A34C56-CED2-4CBB-BED9-6AF7752D4A2D}" destId="{94E8465D-AE51-4EC4-A76C-512F51362667}" srcOrd="1" destOrd="0" presId="urn:microsoft.com/office/officeart/2005/8/layout/equation2"/>
    <dgm:cxn modelId="{A52EBE49-F26F-4C3F-9440-E129FBFA30E4}" srcId="{C7D5D2FD-6EA6-4FF9-BA17-CBC78BD4A7C1}" destId="{6A00A729-757D-4D5D-82C3-37E92CDC1CE5}" srcOrd="2" destOrd="0" parTransId="{8DC9C3CC-CFF0-4F37-9613-24215757A12B}" sibTransId="{A2A34C56-CED2-4CBB-BED9-6AF7752D4A2D}"/>
    <dgm:cxn modelId="{A585628F-A008-4D0E-A1F6-CC2BA5372EB1}" type="presOf" srcId="{D62D66FA-DEAD-43E5-80CC-B78F7690A66B}" destId="{083EF7EB-05B7-413E-A979-53223C786887}" srcOrd="0" destOrd="0" presId="urn:microsoft.com/office/officeart/2005/8/layout/equation2"/>
    <dgm:cxn modelId="{101C7AC5-B3CA-4C2A-8FD1-46747C7C86AA}" type="presOf" srcId="{0C1AC4A5-182E-4655-8816-9BB5B7BD5A9F}" destId="{820C2C1D-8A97-41F1-A61F-CD384658CB51}" srcOrd="0" destOrd="0" presId="urn:microsoft.com/office/officeart/2005/8/layout/equation2"/>
    <dgm:cxn modelId="{EEC389DA-047A-41C2-A3B2-D895847DDE56}" srcId="{C7D5D2FD-6EA6-4FF9-BA17-CBC78BD4A7C1}" destId="{D62D66FA-DEAD-43E5-80CC-B78F7690A66B}" srcOrd="1" destOrd="0" parTransId="{3F4A864D-F49E-489F-8CD4-79F15B5952E6}" sibTransId="{0C1AC4A5-182E-4655-8816-9BB5B7BD5A9F}"/>
    <dgm:cxn modelId="{53CC781B-555B-4AF2-A190-1B726E54A440}" srcId="{C7D5D2FD-6EA6-4FF9-BA17-CBC78BD4A7C1}" destId="{FC5A814A-E49A-4235-BC0B-C16E7D758C39}" srcOrd="0" destOrd="0" parTransId="{BF55280D-5B90-4E1D-8F9F-D21E8C1CDF1C}" sibTransId="{9DE3EDCE-9FF3-47F0-99A6-C9BEBAE1ED4D}"/>
    <dgm:cxn modelId="{68700272-A541-481E-91B6-FC3CC43870AC}" type="presOf" srcId="{FC5A814A-E49A-4235-BC0B-C16E7D758C39}" destId="{EE85622C-47D6-4654-BFEA-E647D16BCC65}" srcOrd="0" destOrd="0" presId="urn:microsoft.com/office/officeart/2005/8/layout/equation2"/>
    <dgm:cxn modelId="{82298C9A-1D72-4B89-8038-290E6AFBBFF6}" type="presOf" srcId="{6A00A729-757D-4D5D-82C3-37E92CDC1CE5}" destId="{E5EFE067-1F0A-442A-9289-AB9673343242}" srcOrd="0" destOrd="0" presId="urn:microsoft.com/office/officeart/2005/8/layout/equation2"/>
    <dgm:cxn modelId="{4D0243AB-A0A6-4884-A478-E56D2DE7C749}" srcId="{C7D5D2FD-6EA6-4FF9-BA17-CBC78BD4A7C1}" destId="{B3C5D71A-465D-456E-B741-452513B69E57}" srcOrd="3" destOrd="0" parTransId="{74E931C0-A58C-48C6-80B9-347427F44DFD}" sibTransId="{AF02B0A9-9D2B-497C-97CB-CF2F4B5CA24D}"/>
    <dgm:cxn modelId="{CE0D5145-E348-43B3-A032-03A6D2C97211}" type="presOf" srcId="{C7D5D2FD-6EA6-4FF9-BA17-CBC78BD4A7C1}" destId="{67EB343F-E1AB-4EB0-A2B8-234F837D84F8}" srcOrd="0" destOrd="0" presId="urn:microsoft.com/office/officeart/2005/8/layout/equation2"/>
    <dgm:cxn modelId="{72CC7D24-A9F3-496A-82D6-CF9955516CAB}" type="presOf" srcId="{9DE3EDCE-9FF3-47F0-99A6-C9BEBAE1ED4D}" destId="{74E7BA08-6E92-419B-A155-540661552AC4}" srcOrd="0" destOrd="0" presId="urn:microsoft.com/office/officeart/2005/8/layout/equation2"/>
    <dgm:cxn modelId="{F6B2B295-8B04-4148-B40B-90FA45DEDB8F}" type="presOf" srcId="{B3C5D71A-465D-456E-B741-452513B69E57}" destId="{E4D781AB-CD2C-4BB9-AB05-8A9815AF5DDF}" srcOrd="0" destOrd="0" presId="urn:microsoft.com/office/officeart/2005/8/layout/equation2"/>
    <dgm:cxn modelId="{DF851AD0-4CB9-47A8-BD46-2667AA6DF12B}" type="presParOf" srcId="{67EB343F-E1AB-4EB0-A2B8-234F837D84F8}" destId="{AC00A0BD-029B-4099-B544-2FDA741B396C}" srcOrd="0" destOrd="0" presId="urn:microsoft.com/office/officeart/2005/8/layout/equation2"/>
    <dgm:cxn modelId="{204EA9FD-128C-4FF8-BCB4-E6BB92C981B0}" type="presParOf" srcId="{AC00A0BD-029B-4099-B544-2FDA741B396C}" destId="{EE85622C-47D6-4654-BFEA-E647D16BCC65}" srcOrd="0" destOrd="0" presId="urn:microsoft.com/office/officeart/2005/8/layout/equation2"/>
    <dgm:cxn modelId="{DCC545AD-9DCB-455A-B109-9253E7D55204}" type="presParOf" srcId="{AC00A0BD-029B-4099-B544-2FDA741B396C}" destId="{E5BBF0EE-DFC9-4386-B8DC-56B2DA30C3D1}" srcOrd="1" destOrd="0" presId="urn:microsoft.com/office/officeart/2005/8/layout/equation2"/>
    <dgm:cxn modelId="{BF551230-344A-4656-AB92-B0E15DD44871}" type="presParOf" srcId="{AC00A0BD-029B-4099-B544-2FDA741B396C}" destId="{74E7BA08-6E92-419B-A155-540661552AC4}" srcOrd="2" destOrd="0" presId="urn:microsoft.com/office/officeart/2005/8/layout/equation2"/>
    <dgm:cxn modelId="{59AE5E87-E42A-44EC-B146-2B0BA277928E}" type="presParOf" srcId="{AC00A0BD-029B-4099-B544-2FDA741B396C}" destId="{50C57E7E-480C-4B93-8F7D-CA2086F9B4EE}" srcOrd="3" destOrd="0" presId="urn:microsoft.com/office/officeart/2005/8/layout/equation2"/>
    <dgm:cxn modelId="{62399283-7E98-4596-8D9C-666A96D84F4C}" type="presParOf" srcId="{AC00A0BD-029B-4099-B544-2FDA741B396C}" destId="{083EF7EB-05B7-413E-A979-53223C786887}" srcOrd="4" destOrd="0" presId="urn:microsoft.com/office/officeart/2005/8/layout/equation2"/>
    <dgm:cxn modelId="{60A3393B-23E6-416B-98C9-CB50282A7B10}" type="presParOf" srcId="{AC00A0BD-029B-4099-B544-2FDA741B396C}" destId="{41B9ED00-E03F-4286-9265-CF927D126B36}" srcOrd="5" destOrd="0" presId="urn:microsoft.com/office/officeart/2005/8/layout/equation2"/>
    <dgm:cxn modelId="{2AEE00D8-991E-4072-8952-58BD8DD95D4B}" type="presParOf" srcId="{AC00A0BD-029B-4099-B544-2FDA741B396C}" destId="{820C2C1D-8A97-41F1-A61F-CD384658CB51}" srcOrd="6" destOrd="0" presId="urn:microsoft.com/office/officeart/2005/8/layout/equation2"/>
    <dgm:cxn modelId="{040CC155-4602-4F9B-90C2-C2460100F15C}" type="presParOf" srcId="{AC00A0BD-029B-4099-B544-2FDA741B396C}" destId="{60815ED2-F859-488F-9E54-2EA30A7E2603}" srcOrd="7" destOrd="0" presId="urn:microsoft.com/office/officeart/2005/8/layout/equation2"/>
    <dgm:cxn modelId="{B49B1E8B-4479-41C0-8BB8-6CCDC5338750}" type="presParOf" srcId="{AC00A0BD-029B-4099-B544-2FDA741B396C}" destId="{E5EFE067-1F0A-442A-9289-AB9673343242}" srcOrd="8" destOrd="0" presId="urn:microsoft.com/office/officeart/2005/8/layout/equation2"/>
    <dgm:cxn modelId="{0B228366-53BE-4EC7-B75D-E7E1688CA779}" type="presParOf" srcId="{67EB343F-E1AB-4EB0-A2B8-234F837D84F8}" destId="{591EDD9E-8A0D-4D77-9102-5287CEA053CA}" srcOrd="1" destOrd="0" presId="urn:microsoft.com/office/officeart/2005/8/layout/equation2"/>
    <dgm:cxn modelId="{F073602F-A838-4800-AE40-2E9114916B6A}" type="presParOf" srcId="{591EDD9E-8A0D-4D77-9102-5287CEA053CA}" destId="{94E8465D-AE51-4EC4-A76C-512F51362667}" srcOrd="0" destOrd="0" presId="urn:microsoft.com/office/officeart/2005/8/layout/equation2"/>
    <dgm:cxn modelId="{C7570653-011D-41B2-B854-BC351DF0232D}" type="presParOf" srcId="{67EB343F-E1AB-4EB0-A2B8-234F837D84F8}" destId="{E4D781AB-CD2C-4BB9-AB05-8A9815AF5DD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5622C-47D6-4654-BFEA-E647D16BCC65}">
      <dsp:nvSpPr>
        <dsp:cNvPr id="0" name=""/>
        <dsp:cNvSpPr/>
      </dsp:nvSpPr>
      <dsp:spPr>
        <a:xfrm>
          <a:off x="0" y="355178"/>
          <a:ext cx="4144102" cy="15202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Доадаптационный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период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6890" y="577819"/>
        <a:ext cx="2930322" cy="1075003"/>
      </dsp:txXfrm>
    </dsp:sp>
    <dsp:sp modelId="{74E7BA08-6E92-419B-A155-540661552AC4}">
      <dsp:nvSpPr>
        <dsp:cNvPr id="0" name=""/>
        <dsp:cNvSpPr/>
      </dsp:nvSpPr>
      <dsp:spPr>
        <a:xfrm flipH="1" flipV="1">
          <a:off x="2139829" y="1695522"/>
          <a:ext cx="96402" cy="9238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2152607" y="1730848"/>
        <a:ext cx="70846" cy="21729"/>
      </dsp:txXfrm>
    </dsp:sp>
    <dsp:sp modelId="{083EF7EB-05B7-413E-A979-53223C786887}">
      <dsp:nvSpPr>
        <dsp:cNvPr id="0" name=""/>
        <dsp:cNvSpPr/>
      </dsp:nvSpPr>
      <dsp:spPr>
        <a:xfrm>
          <a:off x="0" y="1683898"/>
          <a:ext cx="4008861" cy="1309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Адаптационный период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7084" y="1875614"/>
        <a:ext cx="2834693" cy="925684"/>
      </dsp:txXfrm>
    </dsp:sp>
    <dsp:sp modelId="{820C2C1D-8A97-41F1-A61F-CD384658CB51}">
      <dsp:nvSpPr>
        <dsp:cNvPr id="0" name=""/>
        <dsp:cNvSpPr/>
      </dsp:nvSpPr>
      <dsp:spPr>
        <a:xfrm flipH="1" flipV="1">
          <a:off x="1945248" y="3336092"/>
          <a:ext cx="465735" cy="3367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2006981" y="3348970"/>
        <a:ext cx="342269" cy="7921"/>
      </dsp:txXfrm>
    </dsp:sp>
    <dsp:sp modelId="{E5EFE067-1F0A-442A-9289-AB9673343242}">
      <dsp:nvSpPr>
        <dsp:cNvPr id="0" name=""/>
        <dsp:cNvSpPr/>
      </dsp:nvSpPr>
      <dsp:spPr>
        <a:xfrm>
          <a:off x="0" y="2903773"/>
          <a:ext cx="4367295" cy="13645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Постадаптационный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период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9576" y="3103603"/>
        <a:ext cx="3088143" cy="964865"/>
      </dsp:txXfrm>
    </dsp:sp>
    <dsp:sp modelId="{591EDD9E-8A0D-4D77-9102-5287CEA053CA}">
      <dsp:nvSpPr>
        <dsp:cNvPr id="0" name=""/>
        <dsp:cNvSpPr/>
      </dsp:nvSpPr>
      <dsp:spPr>
        <a:xfrm rot="21575288">
          <a:off x="4245273" y="2036565"/>
          <a:ext cx="564379" cy="6705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4245275" y="2171281"/>
        <a:ext cx="395065" cy="402319"/>
      </dsp:txXfrm>
    </dsp:sp>
    <dsp:sp modelId="{E4D781AB-CD2C-4BB9-AB05-8A9815AF5DDF}">
      <dsp:nvSpPr>
        <dsp:cNvPr id="0" name=""/>
        <dsp:cNvSpPr/>
      </dsp:nvSpPr>
      <dsp:spPr>
        <a:xfrm>
          <a:off x="4851307" y="789010"/>
          <a:ext cx="3341196" cy="25112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дети, родители, педагоги</a:t>
          </a:r>
          <a:endParaRPr lang="ru-RU" sz="3900" kern="1200" dirty="0"/>
        </a:p>
      </dsp:txBody>
      <dsp:txXfrm>
        <a:off x="5340614" y="1156772"/>
        <a:ext cx="2362582" cy="1775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lum bright="24000" contrast="34000"/>
          </a:blip>
          <a:srcRect/>
          <a:stretch>
            <a:fillRect/>
          </a:stretch>
        </p:blipFill>
        <p:spPr bwMode="auto">
          <a:xfrm>
            <a:off x="-180528" y="-60579"/>
            <a:ext cx="9396536" cy="683514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772400" cy="151216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Взаимодействие семьи и ДОУ в период адаптации ребенка к  дошкольному учреждению.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://ogeogr.ru/konsuletaciya-dlya-roditelej-osobennosti-vospitaniya-i-obuchen/1115865_html_m266029c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356992"/>
            <a:ext cx="7920880" cy="316936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188640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учреждение </a:t>
            </a:r>
            <a:b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40 «Снегурочка»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Бланк адаптации ребенка к условиям ДОУ</a:t>
            </a:r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Фамилия имя ребенка____________________________________________________________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Дата рождения__________________________________________________________________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Дата поступления в МБДОУ______________________________________________________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Группа_________________________________________________________________________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Группа здоровья_________________________________________________________________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2276872"/>
          <a:ext cx="8208914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Месяц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Эмоциональное состояние ребенка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Социальные контакты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Сон ребенка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Аппетит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ребека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Итоги недели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 (психолог)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Примечание воспитателя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Рекомендации психолога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адаптации (психолог)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Вес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реб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1" y="-40813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Картотека игр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764704"/>
            <a:ext cx="6984776" cy="593871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5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–ЗАБАВЫ</a:t>
            </a:r>
          </a:p>
          <a:p>
            <a:pPr marL="0" indent="0" algn="ctr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«Иди ко мне»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эмоционального контакта, доверия детей к воспитателю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отходит от ребенка несколько шагов и манит его к себе, ласково приговаривая: "Иди ко мне, мой хороший!" Когда ребенок подходит, воспитатель его обнимает:    " Какой ко мне хороший Коля пришел!" Игра повторяется.</a:t>
            </a:r>
          </a:p>
          <a:p>
            <a:pPr marL="0" indent="0" algn="ctr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«Пришел Петрушка»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эмоционального контакта, доверия детей к воспитателю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Петрушка, погремушки.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 Петрушку,  рассматривает его с детьми.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Петрушка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гремит погремушкой, потом раздает погремушки детям. Они вместе с Петрушкой встряхивают погремушками, радуются.</a:t>
            </a:r>
          </a:p>
          <a:p>
            <a:pPr marL="0" indent="0" algn="ctr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 «Солнечные зайчики» 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эмоционального контакта, доверия детей к воспитателю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Маленькое зеркальце. 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зеркалом пускает солнечных зайчиков и говорит при этом: Солнечные зайчики Играют на стене. Помани их пальчиком, Пусть бегут к тебе!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сигналу "Лови зайчика!" дети пытаются его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поймать. Игру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повторить 2-3 раза.</a:t>
            </a:r>
          </a:p>
          <a:p>
            <a:pPr marL="0" indent="0" algn="ctr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 «Кулачки»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Кулачками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суставами согнутых пальчиков ребенка взрослый выстукивает по крышке стола в такт стишков: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Ай, туки, туки,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туки, застучали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молотки,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Застучали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молотки, заиграли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кулачки,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Тук-ток,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тук-ток, нашей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Леночке — годок!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84460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6539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44624"/>
            <a:ext cx="6984776" cy="66587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-126539"/>
            <a:ext cx="2489868" cy="23142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84043" y="4427524"/>
            <a:ext cx="3052453" cy="22758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65389" y="-1"/>
            <a:ext cx="2619700" cy="20451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79574" y="4648262"/>
            <a:ext cx="3178609" cy="19490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1840" y="2082771"/>
            <a:ext cx="3761558" cy="24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2909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1" y="-40813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Картотека игр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764704"/>
            <a:ext cx="6984776" cy="5938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 НА ОСВОЕНИЕ ОКРУЖАЮЩЕЙ СРЕДЫ</a:t>
            </a:r>
          </a:p>
          <a:p>
            <a:pPr marL="0" indent="0" algn="ctr">
              <a:buNone/>
            </a:pP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игрушку</a:t>
            </a: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помочь ребенку освоить окружающую среду и познакомить с персоналом детского сада и другими воспитанниками</a:t>
            </a:r>
          </a:p>
          <a:p>
            <a:pPr marL="0" indent="0" algn="just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Ведущий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(сначала воспитатель, потом кто-то из детей) прячет небольшую игрушку в группе, в одном из ее помещений, и предлагает остальным найти ее. 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говорится: “Игрушка лежит на подоконнике в раздевалке”; затем: “Игрушка лежит в спальной комнате, под подушкой на Надиной кровати”.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 игрушка найдена, надо сказать, что она там делала (собиралась на прогулку, спала и т. д.).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загадывать местоположение игрушки через функцию помещения (“там моют посуду”), через действия (“лежит тихо, закрыв глаза”) и т. д.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можно переходить к более тесному знакомству с детским садом и его персоналом. Начинать лучше с экскурсий по саду (целесообразней организовывать тематические экскурсии: на кухню, в медицинский кабинет, в кабинет заведующей и т. д.— и знакомиться с людьми, работающими там).</a:t>
            </a:r>
          </a:p>
          <a:p>
            <a:pPr marL="0" indent="0" algn="ctr">
              <a:buNone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свой шкафчик»</a:t>
            </a:r>
          </a:p>
          <a:p>
            <a:pPr marL="0" indent="0" algn="ctr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закрепить знание детьми своих шкафчиков, способствовать знакомству с детским садом и правилами поведения в нем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 Дети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стоят возле воспитателя, он напоминает детям, что у каждого есть свой шкафчик. Складывать вещи нужно только в свой шкафчик, чтобы они не перепутались с вещами других ребят.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воспитатель просит малышей найти свой шкафчик и встать около него. Дети по очереди называют предмет, изображенный на картинке, прикрепленной на шкафчике.</a:t>
            </a:r>
          </a:p>
          <a:p>
            <a:pPr marL="0" indent="0" algn="ctr">
              <a:buNone/>
            </a:pPr>
            <a:endParaRPr lang="ru-RU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любимый </a:t>
            </a: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садик»</a:t>
            </a:r>
          </a:p>
          <a:p>
            <a:pPr marL="0" indent="0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лучшее, что есть в ДОУ.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</a:p>
          <a:p>
            <a:pPr marL="0" indent="0" algn="just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помещается небольшой стенд, посвящённый ДОУ. В центре стенда располагается фотография учреждения. Рядом приклеиваются лепестки, на которых делаются записи. В течение указанного времени на этом стенде должны появиться рисунки детей, записи педагогов и родителей, о том, что нового, хорошего и интересного произошло в д/с за прошедший день.</a:t>
            </a:r>
          </a:p>
          <a:p>
            <a:pPr marL="0" indent="0" algn="just">
              <a:buNone/>
            </a:pP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66243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1" y="-40813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Картотека игр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764704"/>
            <a:ext cx="6984776" cy="5938719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ФОРМИРОВАНИЕ НАВЫКОВ  САМООБСЛУЖИВАНИЯ</a:t>
            </a:r>
          </a:p>
          <a:p>
            <a:pPr marL="0" indent="0" algn="ctr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"Приведи куклу в порядок"</a:t>
            </a: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формировать у ребенка интерес к самостоятельным действиям при одевании.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кукла, кукольная одежда.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взрослый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достает раздетую куклу, кукольные вещи и просит ребенка помочь ему одеть куклу: "Кукла Оля не может одеться сама, ей холодно, давай оденем Олю, ей будет тепло! Сначала надо одеть трусики, потом майку, а затем платье". Взрослый предлагает ребенку одевать куклу, соблюдая последовательность. В случае необходимости применяются совместные действия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Игра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"Оденемся на прогулку"</a:t>
            </a: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ребенка одеваться, правильно соотносить предмет одежды с частью тела, застегивать одежду с помощью застежки -липучки.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одежда ребенка.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 взрослый предлагает малышу одеваться на прогулку: раскладывает перед ним вещи и объясняет, что каждый предмет одежды надо надевать на определенную часть тела. Ребенок одевается, если он испытывает затруднения, взрослый помогает ему, обращает внимание на способ застегивания - липучки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"Найди пару"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ребенка выделять парную обувь, подбирать нужную пару обуви.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обувь - сапоги, ботинки, кукла.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 взрослый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вводит ребенка в игровую ситуацию: "Маша-растеряша разбросала свою обувь по разным углам. Она не может ничего найти сама. Один ботинок нашла, а другой найти не может, один сапог нашла, а другой не знает, где найти!" и т.д. Ребенку предлагается помочь Маше найти нужную пару обуви. Взрослый показывает один ботинок, предлагает найти его пару и т.д. Далее взрослый предлагает ребенку примерить Маше найденную обувь.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47380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861048"/>
            <a:ext cx="7772400" cy="1470025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48956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67744" y="260648"/>
            <a:ext cx="6419056" cy="586551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b="1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Адаптация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— способность живого организма приспосабливаться к изменениям окружающей среды, внешних (внутренних) условий существования путем сохранения 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 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Большая психологическая энциклопедия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6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</a:t>
            </a:r>
            <a:r>
              <a:rPr lang="ru-RU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перестройка психики под воздействием  объективных факторов окружающей среды, а также способность человека приспосабливаться к различным требованиям  среды без ощущения внутреннего дискомфорта и без конфликта со средой. </a:t>
            </a:r>
          </a:p>
          <a:p>
            <a:pPr algn="r">
              <a:buNone/>
            </a:pP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психологических терминов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6319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veselyie-rebyata-shablon-prevyu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2071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 направления работы дошкольного учреждения в период адаптации ребенка.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055343"/>
              </p:ext>
            </p:extLst>
          </p:nvPr>
        </p:nvGraphicFramePr>
        <p:xfrm>
          <a:off x="251520" y="1417638"/>
          <a:ext cx="8229600" cy="480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72" name="AutoShape 4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8" name="AutoShape 10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0" name="AutoShape 12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2" name="AutoShape 14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441022">
            <a:off x="4371852" y="2293273"/>
            <a:ext cx="921846" cy="6279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081960">
            <a:off x="4532186" y="4702634"/>
            <a:ext cx="1136708" cy="627942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в </a:t>
            </a:r>
            <a:r>
              <a:rPr lang="ru-RU" sz="32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доадаптационный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67744" y="1268760"/>
            <a:ext cx="6419056" cy="485740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600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семьей</a:t>
            </a:r>
          </a:p>
          <a:p>
            <a:pPr marL="0" indent="0">
              <a:buNone/>
            </a:pP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положительный настрой детей и родителей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посещении 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снижать эмоциональное напряжение и тревогу;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просвещать родителей по вопросам подготовки ребенка к посещению ДОУ</a:t>
            </a:r>
          </a:p>
          <a:p>
            <a:pPr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6319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0956"/>
            <a:ext cx="9144000" cy="6948956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67744" y="274638"/>
            <a:ext cx="6419056" cy="585152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600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3" y="3507556"/>
            <a:ext cx="4032447" cy="32403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4473" y="3735979"/>
            <a:ext cx="1744519" cy="2936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40046">
            <a:off x="7027472" y="197068"/>
            <a:ext cx="1823134" cy="33550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02081" y="-8600"/>
            <a:ext cx="4139837" cy="37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2123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1" y="-40813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адаптационный  и </a:t>
            </a:r>
            <a:r>
              <a:rPr lang="ru-RU" sz="3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постадаптационный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период</a:t>
            </a:r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733089"/>
            <a:ext cx="6984776" cy="43930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психолого-педагогического просвещения родителей — научить их строить эмоционально-доверительные взаимоотноше­ния с ребенком, способствующие его полноценному развитию и позитивной самореализации взрослых. </a:t>
            </a:r>
          </a:p>
          <a:p>
            <a:pPr marL="0" indent="0"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Основная задача: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развивать родительскую компетентность и воспитательный потенциал семьи.</a:t>
            </a:r>
          </a:p>
          <a:p>
            <a:pPr marL="0" indent="0"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встречи, совместные занятия, семинары, практикумы, гостиные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17112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23" y="16586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78512"/>
            <a:ext cx="2880320" cy="1910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1988840"/>
            <a:ext cx="4320480" cy="26885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4677431"/>
            <a:ext cx="3003493" cy="2095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34121" y="166739"/>
            <a:ext cx="2409524" cy="18095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91008" y="4729496"/>
            <a:ext cx="2697016" cy="179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272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1" y="-40813"/>
            <a:ext cx="9144000" cy="69489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0609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br>
              <a:rPr lang="ru-RU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052736"/>
            <a:ext cx="7128792" cy="5184576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Карта анализа адаптивных  возможностей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ребенка;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Карта первичного приема родителей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ребенка 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поступающего дошкольное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учреждение;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Бланк адаптации ребенка к условиям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ДОУ;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Анкета для родителей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9600" i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9600" i="1" dirty="0">
                <a:latin typeface="Times New Roman" pitchFamily="18" charset="0"/>
                <a:cs typeface="Times New Roman" pitchFamily="18" charset="0"/>
              </a:rPr>
              <a:t>образовательных потребностей  родителей в адаптационный </a:t>
            </a:r>
            <a:r>
              <a:rPr lang="ru-RU" sz="9600" i="1" dirty="0" smtClean="0"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Карта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нервно –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психического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ребенка;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Анкета для родителей по завершению адаптационного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периода;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Картотека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игр (</a:t>
            </a:r>
            <a:r>
              <a:rPr lang="ru-RU" sz="9600" i="1" dirty="0">
                <a:latin typeface="Times New Roman" pitchFamily="18" charset="0"/>
                <a:cs typeface="Times New Roman" pitchFamily="18" charset="0"/>
              </a:rPr>
              <a:t>игры –забавы, игры на формирование культурно- гигиенических навыков, на освоение окружающего пространства, игры на развитие навыков самообслуживания.)</a:t>
            </a:r>
          </a:p>
          <a:p>
            <a:pPr>
              <a:buNone/>
            </a:pP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46347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19256" cy="79208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Карта первичного приема родителей ребенка</a:t>
            </a:r>
            <a:b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поступающего дошкольное учреждение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Мы рады, что Ваш ребенок будет ходить в детский сад и хотим, чтобы Вашему ребенку было здесь  комфортно! Для знакомства с Вашим ребенком и более успешной работы воспитателей  просим Вас ответить на следующие вопросы: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1.Фамилия,  имя ребенка  ___________________________________________________________________________________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2. Дата рождения  ______________________Национальность_____________________________________________________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3. Как Вы называете  своего ребенка дома ласково______________________________________________________________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Как хотите, чтобы его называли в группе ____________________________________________________________________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4.Ф.И.О.мамы_____________________________________________________________________________________________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возраст_________________образование___________________________национальность____________________ __________            Место работы ________________________________________________________________________________________     </a:t>
            </a:r>
          </a:p>
          <a:p>
            <a:pPr>
              <a:buNone/>
            </a:pP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должность___________________________________________№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раб.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телефон________________________________________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Ф.И.О.папы_______________________________________________________________________________________________      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возраст_________________________образование____________________________национальность____________________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Место работы  ___________________________________________________________________________________________</a:t>
            </a:r>
          </a:p>
          <a:p>
            <a:pPr>
              <a:buNone/>
            </a:pP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Должность__________________________________________№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раб.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телефон________________________________________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6. Домашний адрес ___________________________________________ телефон 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7. Какой по счету родился ребенок____________________________________________________________________________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8. Была ли патология  беременности (какая)____________________________________________________________________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Наличие тревоги  в период беременности, конфликтные отношения в семье, нежелательность  беременности, социально неблагоприятные факторы______________________________________________________________________________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9. Наблюдалось  ли что – то  необычное или  проблемное  в раннем развитии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ребенка________________________________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10. Состояние здоровья ребенка: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а) состоит ли ребенок на диспансерном учете у врачей: да, нет (подчеркните)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Если «да», то у какого специалиста наблюдается _______________________________________________________________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б) как часто  болеет простудными заболеваниями ______________________________________________________________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в) имелись ли травмы ______________________________________________________________________________________</a:t>
            </a:r>
          </a:p>
        </p:txBody>
      </p:sp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1164</Words>
  <Application>Microsoft Office PowerPoint</Application>
  <PresentationFormat>Экран (4:3)</PresentationFormat>
  <Paragraphs>146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Взаимодействие семьи и ДОУ в период адаптации ребенка к  дошкольному учреждению.  </vt:lpstr>
      <vt:lpstr>Презентация PowerPoint</vt:lpstr>
      <vt:lpstr>Этапы и направления работы дошкольного учреждения в период адаптации ребенка.</vt:lpstr>
      <vt:lpstr>Организация работы в доадаптационный период</vt:lpstr>
      <vt:lpstr>Презентация PowerPoint</vt:lpstr>
      <vt:lpstr> Организация работы в адаптационный  и постадаптационный период</vt:lpstr>
      <vt:lpstr> </vt:lpstr>
      <vt:lpstr> Документация </vt:lpstr>
      <vt:lpstr>    Карта первичного приема родителей ребенка поступающего дошкольное учреждение   </vt:lpstr>
      <vt:lpstr> Бланк адаптации ребенка к условиям ДОУ </vt:lpstr>
      <vt:lpstr> Картотека игр</vt:lpstr>
      <vt:lpstr> </vt:lpstr>
      <vt:lpstr> Картотека игр</vt:lpstr>
      <vt:lpstr> Картотека игр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Итоговые диаграммы усвоения воспитанниками ООП МБДОУ №40 «Снегурочка» за 2016-2017 учебный год</dc:title>
  <dc:creator>Admin</dc:creator>
  <cp:lastModifiedBy>user</cp:lastModifiedBy>
  <cp:revision>62</cp:revision>
  <dcterms:created xsi:type="dcterms:W3CDTF">2017-05-14T16:51:25Z</dcterms:created>
  <dcterms:modified xsi:type="dcterms:W3CDTF">2022-02-25T06:26:56Z</dcterms:modified>
</cp:coreProperties>
</file>